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0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9" Type="http://schemas.openxmlformats.org/officeDocument/2006/relationships/slideLayout" Target="../slideLayouts/slideLayout7.xml"/><Relationship Id="rId28" Type="http://schemas.openxmlformats.org/officeDocument/2006/relationships/image" Target="../media/image29.png"/><Relationship Id="rId27" Type="http://schemas.openxmlformats.org/officeDocument/2006/relationships/image" Target="../media/image28.png"/><Relationship Id="rId26" Type="http://schemas.openxmlformats.org/officeDocument/2006/relationships/image" Target="../media/image27.png"/><Relationship Id="rId25" Type="http://schemas.openxmlformats.org/officeDocument/2006/relationships/image" Target="../media/image26.png"/><Relationship Id="rId24" Type="http://schemas.openxmlformats.org/officeDocument/2006/relationships/image" Target="../media/image25.png"/><Relationship Id="rId23" Type="http://schemas.openxmlformats.org/officeDocument/2006/relationships/image" Target="../media/image24.png"/><Relationship Id="rId22" Type="http://schemas.openxmlformats.org/officeDocument/2006/relationships/image" Target="../media/image23.png"/><Relationship Id="rId21" Type="http://schemas.openxmlformats.org/officeDocument/2006/relationships/image" Target="../media/image22.png"/><Relationship Id="rId20" Type="http://schemas.openxmlformats.org/officeDocument/2006/relationships/image" Target="../media/image21.png"/><Relationship Id="rId2" Type="http://schemas.openxmlformats.org/officeDocument/2006/relationships/image" Target="../media/image3.png"/><Relationship Id="rId19" Type="http://schemas.openxmlformats.org/officeDocument/2006/relationships/image" Target="../media/image20.png"/><Relationship Id="rId18" Type="http://schemas.openxmlformats.org/officeDocument/2006/relationships/image" Target="../media/image19.png"/><Relationship Id="rId17" Type="http://schemas.openxmlformats.org/officeDocument/2006/relationships/image" Target="../media/image18.png"/><Relationship Id="rId16" Type="http://schemas.openxmlformats.org/officeDocument/2006/relationships/image" Target="../media/image17.png"/><Relationship Id="rId15" Type="http://schemas.openxmlformats.org/officeDocument/2006/relationships/image" Target="../media/image16.png"/><Relationship Id="rId14" Type="http://schemas.openxmlformats.org/officeDocument/2006/relationships/image" Target="../media/image15.png"/><Relationship Id="rId13" Type="http://schemas.openxmlformats.org/officeDocument/2006/relationships/image" Target="../media/image14.png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png"/><Relationship Id="rId8" Type="http://schemas.openxmlformats.org/officeDocument/2006/relationships/image" Target="../media/image37.png"/><Relationship Id="rId7" Type="http://schemas.openxmlformats.org/officeDocument/2006/relationships/image" Target="../media/image36.png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png"/><Relationship Id="rId8" Type="http://schemas.openxmlformats.org/officeDocument/2006/relationships/image" Target="../media/image46.png"/><Relationship Id="rId7" Type="http://schemas.openxmlformats.org/officeDocument/2006/relationships/image" Target="../media/image45.png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3" Type="http://schemas.openxmlformats.org/officeDocument/2006/relationships/image" Target="../media/image41.png"/><Relationship Id="rId23" Type="http://schemas.openxmlformats.org/officeDocument/2006/relationships/slideLayout" Target="../slideLayouts/slideLayout7.xml"/><Relationship Id="rId22" Type="http://schemas.openxmlformats.org/officeDocument/2006/relationships/image" Target="../media/image60.png"/><Relationship Id="rId21" Type="http://schemas.openxmlformats.org/officeDocument/2006/relationships/image" Target="../media/image59.png"/><Relationship Id="rId20" Type="http://schemas.openxmlformats.org/officeDocument/2006/relationships/image" Target="../media/image58.png"/><Relationship Id="rId2" Type="http://schemas.openxmlformats.org/officeDocument/2006/relationships/image" Target="../media/image40.png"/><Relationship Id="rId19" Type="http://schemas.openxmlformats.org/officeDocument/2006/relationships/image" Target="../media/image57.png"/><Relationship Id="rId18" Type="http://schemas.openxmlformats.org/officeDocument/2006/relationships/image" Target="../media/image56.png"/><Relationship Id="rId17" Type="http://schemas.openxmlformats.org/officeDocument/2006/relationships/image" Target="../media/image55.png"/><Relationship Id="rId16" Type="http://schemas.openxmlformats.org/officeDocument/2006/relationships/image" Target="../media/image54.png"/><Relationship Id="rId15" Type="http://schemas.openxmlformats.org/officeDocument/2006/relationships/image" Target="../media/image53.png"/><Relationship Id="rId14" Type="http://schemas.openxmlformats.org/officeDocument/2006/relationships/image" Target="../media/image52.png"/><Relationship Id="rId13" Type="http://schemas.openxmlformats.org/officeDocument/2006/relationships/image" Target="../media/image51.png"/><Relationship Id="rId12" Type="http://schemas.openxmlformats.org/officeDocument/2006/relationships/image" Target="../media/image50.png"/><Relationship Id="rId11" Type="http://schemas.openxmlformats.org/officeDocument/2006/relationships/image" Target="../media/image49.png"/><Relationship Id="rId10" Type="http://schemas.openxmlformats.org/officeDocument/2006/relationships/image" Target="../media/image48.png"/><Relationship Id="rId1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9.png"/><Relationship Id="rId8" Type="http://schemas.openxmlformats.org/officeDocument/2006/relationships/image" Target="../media/image68.png"/><Relationship Id="rId7" Type="http://schemas.openxmlformats.org/officeDocument/2006/relationships/image" Target="../media/image67.png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3" Type="http://schemas.openxmlformats.org/officeDocument/2006/relationships/slideLayout" Target="../slideLayouts/slideLayout7.xml"/><Relationship Id="rId12" Type="http://schemas.openxmlformats.org/officeDocument/2006/relationships/image" Target="../media/image72.png"/><Relationship Id="rId11" Type="http://schemas.openxmlformats.org/officeDocument/2006/relationships/image" Target="../media/image71.png"/><Relationship Id="rId10" Type="http://schemas.openxmlformats.org/officeDocument/2006/relationships/image" Target="../media/image70.png"/><Relationship Id="rId1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79.png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image" Target="../media/image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14968" y="2798349"/>
            <a:ext cx="7244905" cy="77152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5625" b="1" i="0">
                <a:solidFill>
                  <a:srgbClr val="031A43"/>
                </a:solidFill>
                <a:latin typeface="Noto Sans SC"/>
                <a:ea typeface="Noto Sans SC"/>
              </a:rPr>
              <a:t>海外广告联盟掘金项目</a:t>
            </a:r>
            <a:endParaRPr sz="5625" b="1" i="0">
              <a:solidFill>
                <a:srgbClr val="031A43"/>
              </a:solidFill>
              <a:latin typeface="Noto Sans SC"/>
              <a:ea typeface="Noto Sans S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63405" y="3817810"/>
            <a:ext cx="6435947" cy="385762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09000"/>
              </a:lnSpc>
              <a:spcBef>
                <a:spcPts val="0"/>
              </a:spcBef>
              <a:spcAft>
                <a:spcPts val="0"/>
              </a:spcAft>
            </a:pPr>
            <a:r>
              <a:rPr sz="2775" b="0" i="0">
                <a:solidFill>
                  <a:srgbClr val="2C323F"/>
                </a:solidFill>
                <a:latin typeface="Noto Sans SC"/>
                <a:ea typeface="Noto Sans SC"/>
              </a:rPr>
              <a:t>奥美国际广告联盟?美金收益全流程解析</a:t>
            </a:r>
            <a:endParaRPr sz="2775" b="0" i="0">
              <a:solidFill>
                <a:srgbClr val="2C323F"/>
              </a:solidFill>
              <a:latin typeface="Noto Sans SC"/>
              <a:ea typeface="Noto Sans S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56002" y="5809392"/>
            <a:ext cx="1392078" cy="3214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endParaRPr sz="2250" b="0" i="0">
              <a:solidFill>
                <a:srgbClr val="10192F"/>
              </a:solidFill>
              <a:latin typeface="Noto Sans SC"/>
              <a:ea typeface="Noto Sans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0950" y="960847"/>
            <a:ext cx="4161948" cy="5214339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8532" y="2943846"/>
            <a:ext cx="1973389" cy="129815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3521" y="2669279"/>
            <a:ext cx="1135665" cy="1339989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6588" y="2660268"/>
            <a:ext cx="1128903" cy="1324198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9838" y="2672810"/>
            <a:ext cx="1149675" cy="1268444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4622" y="2672446"/>
            <a:ext cx="1140999" cy="1269361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95128" y="4115276"/>
            <a:ext cx="1213179" cy="1194149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3718" y="1607439"/>
            <a:ext cx="1183027" cy="1168717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2248" y="2668238"/>
            <a:ext cx="1123017" cy="114681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69699" y="1964436"/>
            <a:ext cx="922285" cy="965072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19653" y="1903952"/>
            <a:ext cx="786579" cy="97726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00227" y="3321081"/>
            <a:ext cx="1330992" cy="383667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44931" y="2487834"/>
            <a:ext cx="451740" cy="43272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80459" y="2490406"/>
            <a:ext cx="446182" cy="427196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70363" y="2485829"/>
            <a:ext cx="449294" cy="42539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30849" y="2486310"/>
            <a:ext cx="447774" cy="423957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92675" y="2488311"/>
            <a:ext cx="429783" cy="420338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90729" y="2111787"/>
            <a:ext cx="482160" cy="191928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622273" y="3159061"/>
            <a:ext cx="349330" cy="193548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022480" y="3155251"/>
            <a:ext cx="336788" cy="197262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399073" y="3161061"/>
            <a:ext cx="342900" cy="190500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259121" y="1081041"/>
            <a:ext cx="247554" cy="257075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82865" y="3161061"/>
            <a:ext cx="332041" cy="189738"/>
          </a:xfrm>
          <a:prstGeom prst="rect">
            <a:avLst/>
          </a:prstGeom>
        </p:spPr>
      </p:pic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416903" y="3726180"/>
            <a:ext cx="164912" cy="292131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22889" y="3733248"/>
            <a:ext cx="161353" cy="279994"/>
          </a:xfrm>
          <a:prstGeom prst="rect">
            <a:avLst/>
          </a:prstGeom>
        </p:spPr>
      </p:pic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047958" y="1115274"/>
            <a:ext cx="186023" cy="195562"/>
          </a:xfrm>
          <a:prstGeom prst="rect">
            <a:avLst/>
          </a:prstGeom>
        </p:spPr>
      </p:pic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831649" y="1120330"/>
            <a:ext cx="182300" cy="18697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17969" y="388048"/>
            <a:ext cx="4940617" cy="907732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2925" b="1" i="0">
                <a:solidFill>
                  <a:srgbClr val="010C3C"/>
                </a:solidFill>
                <a:latin typeface="Noto Sans SC"/>
                <a:ea typeface="Noto Sans SC"/>
              </a:rPr>
              <a:t>盈利逻辑:</a:t>
            </a:r>
            <a:endParaRPr sz="2925" b="1" i="0">
              <a:solidFill>
                <a:srgbClr val="010C3C"/>
              </a:solidFill>
              <a:latin typeface="Noto Sans SC"/>
              <a:ea typeface="Noto Sans SC"/>
            </a:endParaRPr>
          </a:p>
          <a:p>
            <a:pPr>
              <a:spcBef>
                <a:spcPts val="565"/>
              </a:spcBef>
            </a:pPr>
            <a:r>
              <a:rPr lang="zh-CN" sz="2925" b="1">
                <a:latin typeface="Noto Sans SC"/>
                <a:ea typeface="Noto Sans SC"/>
              </a:rPr>
              <a:t>从注册到美金结算的完整闭环</a:t>
            </a:r>
            <a:endParaRPr lang="zh-CN" sz="2925" b="1">
              <a:latin typeface="Noto Sans SC"/>
              <a:ea typeface="Noto Sans SC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018109" y="2168366"/>
            <a:ext cx="361950" cy="2250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24000"/>
              </a:lnSpc>
              <a:spcBef>
                <a:spcPts val="0"/>
              </a:spcBef>
              <a:spcAft>
                <a:spcPts val="0"/>
              </a:spcAft>
            </a:pPr>
            <a:r>
              <a:rPr sz="1425" b="0" i="0">
                <a:solidFill>
                  <a:srgbClr val="1A3575"/>
                </a:solidFill>
                <a:latin typeface="Noto Sans SC"/>
                <a:ea typeface="Noto Sans SC"/>
              </a:rPr>
              <a:t>网站</a:t>
            </a:r>
            <a:endParaRPr sz="1425" b="0" i="0">
              <a:solidFill>
                <a:srgbClr val="1A3575"/>
              </a:solidFill>
              <a:latin typeface="Noto Sans SC"/>
              <a:ea typeface="Noto Sans SC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019538" y="2414873"/>
            <a:ext cx="329755" cy="160686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21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1A3575"/>
                </a:solidFill>
                <a:latin typeface="Noto Sans SC"/>
                <a:ea typeface="Noto Sans SC"/>
              </a:rPr>
              <a:t>权限</a:t>
            </a:r>
            <a:endParaRPr sz="1050" b="0" i="0">
              <a:solidFill>
                <a:srgbClr val="1A3575"/>
              </a:solidFill>
              <a:latin typeface="Noto Sans SC"/>
              <a:ea typeface="Noto Sans SC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29637" y="2599277"/>
            <a:ext cx="123063" cy="189833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99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 i="0">
                <a:solidFill>
                  <a:srgbClr val="F9FCFD"/>
                </a:solidFill>
                <a:latin typeface="Noto Sans SC"/>
                <a:ea typeface="Noto Sans SC"/>
              </a:rPr>
              <a:t>2</a:t>
            </a:r>
            <a:endParaRPr sz="750" b="1" i="0">
              <a:solidFill>
                <a:srgbClr val="F9FCFD"/>
              </a:solidFill>
              <a:latin typeface="Noto Sans SC"/>
              <a:ea typeface="Noto Sans SC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807047" y="2599277"/>
            <a:ext cx="123063" cy="189833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99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 i="0">
                <a:solidFill>
                  <a:srgbClr val="F6FDFE"/>
                </a:solidFill>
                <a:latin typeface="Noto Sans SC"/>
                <a:ea typeface="Noto Sans SC"/>
              </a:rPr>
              <a:t>3</a:t>
            </a:r>
            <a:endParaRPr sz="750" b="1" i="0">
              <a:solidFill>
                <a:srgbClr val="F6FDFE"/>
              </a:solidFill>
              <a:latin typeface="Noto Sans SC"/>
              <a:ea typeface="Noto Sans SC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61963" y="2599277"/>
            <a:ext cx="123063" cy="189833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99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 i="0">
                <a:solidFill>
                  <a:srgbClr val="F7FEFD"/>
                </a:solidFill>
                <a:latin typeface="Noto Sans SC"/>
                <a:ea typeface="Noto Sans SC"/>
              </a:rPr>
              <a:t>5</a:t>
            </a:r>
            <a:endParaRPr sz="750" b="1" i="0">
              <a:solidFill>
                <a:srgbClr val="F7FEFD"/>
              </a:solidFill>
              <a:latin typeface="Noto Sans SC"/>
              <a:ea typeface="Noto Sans SC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68178" y="2903124"/>
            <a:ext cx="840105" cy="685037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marL="88900" algn="ctr">
              <a:spcBef>
                <a:spcPts val="0"/>
              </a:spcBef>
              <a:spcAft>
                <a:spcPts val="0"/>
              </a:spcAft>
            </a:pPr>
            <a:r>
              <a:rPr sz="1575" b="1" i="0">
                <a:solidFill>
                  <a:srgbClr val="00072D"/>
                </a:solidFill>
                <a:latin typeface="Noto Sans SC"/>
                <a:ea typeface="Noto Sans SC"/>
              </a:rPr>
              <a:t>注册奥</a:t>
            </a:r>
            <a:endParaRPr sz="1575" b="1" i="0">
              <a:solidFill>
                <a:srgbClr val="00072D"/>
              </a:solidFill>
              <a:latin typeface="Noto Sans SC"/>
              <a:ea typeface="Noto Sans SC"/>
            </a:endParaRPr>
          </a:p>
          <a:p>
            <a:pPr marL="87630"/>
            <a:r>
              <a:rPr lang="zh-CN" sz="1575" b="1">
                <a:latin typeface="Noto Sans SC"/>
                <a:ea typeface="Noto Sans SC"/>
              </a:rPr>
              <a:t>美海外</a:t>
            </a:r>
            <a:endParaRPr lang="zh-CN" sz="1575" b="1">
              <a:latin typeface="Noto Sans SC"/>
              <a:ea typeface="Noto Sans SC"/>
            </a:endParaRPr>
          </a:p>
          <a:p>
            <a:r>
              <a:rPr lang="zh-CN" sz="1575" b="1">
                <a:latin typeface="Noto Sans SC"/>
                <a:ea typeface="Noto Sans SC"/>
              </a:rPr>
              <a:t>广告联盟</a:t>
            </a:r>
            <a:endParaRPr lang="zh-CN" sz="1575" b="1">
              <a:latin typeface="Noto Sans SC"/>
              <a:ea typeface="Noto Sans SC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044922" y="3024092"/>
            <a:ext cx="892397" cy="502157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75" b="1" i="0">
                <a:solidFill>
                  <a:srgbClr val="00062D"/>
                </a:solidFill>
                <a:latin typeface="Noto Sans SC"/>
                <a:ea typeface="Noto Sans SC"/>
              </a:rPr>
              <a:t>开通网站</a:t>
            </a:r>
            <a:endParaRPr sz="1575" b="1" i="0">
              <a:solidFill>
                <a:srgbClr val="00062D"/>
              </a:solidFill>
              <a:latin typeface="Noto Sans SC"/>
              <a:ea typeface="Noto Sans SC"/>
            </a:endParaRPr>
          </a:p>
          <a:p>
            <a:pPr marL="118745"/>
            <a:r>
              <a:rPr lang="zh-CN" sz="1575" b="1">
                <a:latin typeface="Noto Sans SC"/>
                <a:ea typeface="Noto Sans SC"/>
              </a:rPr>
              <a:t>主权限</a:t>
            </a:r>
            <a:endParaRPr lang="zh-CN" sz="1575" b="1">
              <a:latin typeface="Noto Sans SC"/>
              <a:ea typeface="Noto Sans SC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539680" y="3024092"/>
            <a:ext cx="690086" cy="502157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10" b="1" i="0">
                <a:solidFill>
                  <a:srgbClr val="01082C"/>
                </a:solidFill>
                <a:latin typeface="Noto Sans SC"/>
                <a:ea typeface="Noto Sans SC"/>
              </a:rPr>
              <a:t>搭建站</a:t>
            </a:r>
            <a:endParaRPr sz="1610" b="1" i="0">
              <a:solidFill>
                <a:srgbClr val="01082C"/>
              </a:solidFill>
              <a:latin typeface="Noto Sans SC"/>
              <a:ea typeface="Noto Sans SC"/>
            </a:endParaRPr>
          </a:p>
          <a:p>
            <a:pPr marL="206375"/>
            <a:r>
              <a:rPr lang="zh-CN" sz="1610" b="1">
                <a:latin typeface="Noto Sans SC"/>
                <a:ea typeface="Noto Sans SC"/>
              </a:rPr>
              <a:t>点</a:t>
            </a:r>
            <a:endParaRPr lang="zh-CN" sz="1610" b="1">
              <a:latin typeface="Noto Sans SC"/>
              <a:ea typeface="Noto Sans SC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917852" y="3024854"/>
            <a:ext cx="656462" cy="50215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75" b="1" i="0">
                <a:solidFill>
                  <a:srgbClr val="00082E"/>
                </a:solidFill>
                <a:latin typeface="Noto Sans SC"/>
                <a:ea typeface="Noto Sans SC"/>
              </a:rPr>
              <a:t>部署广</a:t>
            </a:r>
            <a:endParaRPr sz="1575" b="1" i="0">
              <a:solidFill>
                <a:srgbClr val="00082E"/>
              </a:solidFill>
              <a:latin typeface="Noto Sans SC"/>
              <a:ea typeface="Noto Sans SC"/>
            </a:endParaRPr>
          </a:p>
          <a:p>
            <a:r>
              <a:rPr lang="zh-CN" sz="1575" b="1">
                <a:latin typeface="Noto Sans SC"/>
                <a:ea typeface="Noto Sans SC"/>
              </a:rPr>
              <a:t>告代码</a:t>
            </a:r>
            <a:endParaRPr lang="zh-CN" sz="1575" b="1">
              <a:latin typeface="Noto Sans SC"/>
              <a:ea typeface="Noto Sans SC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295263" y="3024854"/>
            <a:ext cx="656462" cy="532733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75" b="0" i="0">
                <a:solidFill>
                  <a:srgbClr val="00052B"/>
                </a:solidFill>
                <a:latin typeface="Noto Sans SC"/>
                <a:ea typeface="Noto Sans SC"/>
              </a:rPr>
              <a:t>模拟真</a:t>
            </a:r>
            <a:endParaRPr sz="1575" b="0" i="0">
              <a:solidFill>
                <a:srgbClr val="00052B"/>
              </a:solidFill>
              <a:latin typeface="Noto Sans SC"/>
              <a:ea typeface="Noto Sans SC"/>
            </a:endParaRPr>
          </a:p>
          <a:p>
            <a:pPr>
              <a:spcBef>
                <a:spcPts val="145"/>
              </a:spcBef>
            </a:pPr>
            <a:r>
              <a:rPr lang="zh-CN" sz="1575">
                <a:latin typeface="Noto Sans SC"/>
                <a:ea typeface="Noto Sans SC"/>
              </a:rPr>
              <a:t>实访客</a:t>
            </a:r>
            <a:endParaRPr lang="zh-CN" sz="1575">
              <a:latin typeface="Noto Sans SC"/>
              <a:ea typeface="Noto Sans SC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930955" y="3393757"/>
            <a:ext cx="888015" cy="192881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01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01144A"/>
                </a:solidFill>
                <a:latin typeface="Roboto"/>
                <a:ea typeface="Roboto"/>
              </a:rPr>
              <a:t>AD CODE</a:t>
            </a:r>
            <a:endParaRPr sz="1500" b="1" i="0">
              <a:solidFill>
                <a:srgbClr val="01144A"/>
              </a:solidFill>
              <a:latin typeface="Roboto"/>
              <a:ea typeface="Roboto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22446" y="4127849"/>
            <a:ext cx="1123950" cy="40795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1160" b="0" i="0">
                <a:solidFill>
                  <a:srgbClr val="414E69"/>
                </a:solidFill>
                <a:latin typeface="Noto Sans SC"/>
                <a:ea typeface="Noto Sans SC"/>
              </a:rPr>
              <a:t>免费注册国际顶</a:t>
            </a:r>
            <a:endParaRPr sz="1160" b="0" i="0">
              <a:solidFill>
                <a:srgbClr val="414E69"/>
              </a:solidFill>
              <a:latin typeface="Noto Sans SC"/>
              <a:ea typeface="Noto Sans SC"/>
            </a:endParaRPr>
          </a:p>
          <a:p>
            <a:pPr marL="635"/>
            <a:r>
              <a:rPr lang="zh-CN" sz="1160">
                <a:latin typeface="Noto Sans SC"/>
                <a:ea typeface="Noto Sans SC"/>
              </a:rPr>
              <a:t>级广告联盟平台</a:t>
            </a:r>
            <a:endParaRPr lang="zh-CN" sz="1160">
              <a:latin typeface="Noto Sans SC"/>
              <a:ea typeface="Noto Sans SC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900618" y="4127849"/>
            <a:ext cx="1152524" cy="40795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marL="28575" algn="just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414E69"/>
                </a:solidFill>
                <a:latin typeface="Noto Sans SC"/>
                <a:ea typeface="Noto Sans SC"/>
              </a:rPr>
              <a:t>申请成为合作网</a:t>
            </a:r>
            <a:endParaRPr sz="1200" b="0" i="0">
              <a:solidFill>
                <a:srgbClr val="414E69"/>
              </a:solidFill>
              <a:latin typeface="Noto Sans SC"/>
              <a:ea typeface="Noto Sans SC"/>
            </a:endParaRPr>
          </a:p>
          <a:p>
            <a:r>
              <a:rPr lang="zh-CN" sz="1200">
                <a:latin typeface="Noto Sans SC"/>
                <a:ea typeface="Noto Sans SC"/>
              </a:rPr>
              <a:t>级广告分发资格</a:t>
            </a:r>
            <a:endParaRPr lang="zh-CN" sz="1200">
              <a:latin typeface="Noto Sans SC"/>
              <a:ea typeface="Noto Sans SC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362325" y="4127849"/>
            <a:ext cx="1016627" cy="1295114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marL="3175" algn="just">
              <a:spcBef>
                <a:spcPts val="0"/>
              </a:spcBef>
              <a:spcAft>
                <a:spcPts val="0"/>
              </a:spcAft>
            </a:pPr>
            <a:r>
              <a:rPr sz="1235" b="0" i="0">
                <a:solidFill>
                  <a:srgbClr val="414E69"/>
                </a:solidFill>
                <a:latin typeface="Noto Sans SC"/>
                <a:ea typeface="Noto Sans SC"/>
              </a:rPr>
              <a:t>搭建简易展示</a:t>
            </a:r>
            <a:endParaRPr sz="1235" b="0" i="0">
              <a:solidFill>
                <a:srgbClr val="414E69"/>
              </a:solidFill>
              <a:latin typeface="Noto Sans SC"/>
              <a:ea typeface="Noto Sans SC"/>
            </a:endParaRPr>
          </a:p>
          <a:p>
            <a:pPr marL="3175"/>
            <a:r>
              <a:rPr lang="zh-CN" sz="1235">
                <a:latin typeface="Noto Sans SC"/>
                <a:ea typeface="Noto Sans SC"/>
              </a:rPr>
              <a:t>网站,无需运</a:t>
            </a:r>
            <a:endParaRPr lang="zh-CN" sz="1235">
              <a:latin typeface="Noto Sans SC"/>
              <a:ea typeface="Noto Sans SC"/>
            </a:endParaRPr>
          </a:p>
          <a:p>
            <a:pPr marL="4445">
              <a:spcBef>
                <a:spcPts val="170"/>
              </a:spcBef>
            </a:pPr>
            <a:r>
              <a:rPr lang="zh-CN" sz="1235">
                <a:latin typeface="Noto Sans SC"/>
                <a:ea typeface="Noto Sans SC"/>
              </a:rPr>
              <a:t>营和粉丝基础</a:t>
            </a:r>
            <a:endParaRPr lang="zh-CN" sz="1235">
              <a:latin typeface="Noto Sans SC"/>
              <a:ea typeface="Noto Sans SC"/>
            </a:endParaRPr>
          </a:p>
          <a:p>
            <a:pPr marL="3175">
              <a:spcBef>
                <a:spcPts val="410"/>
              </a:spcBef>
            </a:pPr>
            <a:r>
              <a:rPr lang="zh-CN" sz="1235">
                <a:latin typeface="Noto Sans SC"/>
                <a:ea typeface="Noto Sans SC"/>
              </a:rPr>
              <a:t>搭取高单价广</a:t>
            </a:r>
            <a:endParaRPr lang="zh-CN" sz="1235">
              <a:latin typeface="Noto Sans SC"/>
              <a:ea typeface="Noto Sans SC"/>
            </a:endParaRPr>
          </a:p>
          <a:p>
            <a:pPr>
              <a:spcBef>
                <a:spcPts val="15"/>
              </a:spcBef>
            </a:pPr>
            <a:r>
              <a:rPr lang="zh-CN" sz="1235">
                <a:latin typeface="Noto Sans SC"/>
                <a:ea typeface="Noto Sans SC"/>
              </a:rPr>
              <a:t>告代码,嵌入</a:t>
            </a:r>
            <a:endParaRPr lang="zh-CN" sz="1235">
              <a:latin typeface="Noto Sans SC"/>
              <a:ea typeface="Noto Sans SC"/>
            </a:endParaRPr>
          </a:p>
          <a:p>
            <a:pPr marL="4445"/>
            <a:r>
              <a:rPr lang="zh-CN" sz="1235">
                <a:latin typeface="Noto Sans SC"/>
                <a:ea typeface="Noto Sans SC"/>
              </a:rPr>
              <a:t>网站页面</a:t>
            </a:r>
            <a:endParaRPr lang="zh-CN" sz="1235">
              <a:latin typeface="Noto Sans SC"/>
              <a:ea typeface="Noto Sans SC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772787" y="4128611"/>
            <a:ext cx="975931" cy="192881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sz="1275" b="0" i="0">
                <a:solidFill>
                  <a:srgbClr val="414E69"/>
                </a:solidFill>
                <a:latin typeface="Noto Sans SC"/>
                <a:ea typeface="Noto Sans SC"/>
              </a:rPr>
              <a:t>部署广告代码</a:t>
            </a:r>
            <a:endParaRPr sz="1275" b="0" i="0">
              <a:solidFill>
                <a:srgbClr val="414E69"/>
              </a:solidFill>
              <a:latin typeface="Noto Sans SC"/>
              <a:ea typeface="Noto Sans SC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150197" y="4128611"/>
            <a:ext cx="975931" cy="192881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sz="1275" b="0" i="0">
                <a:solidFill>
                  <a:srgbClr val="414E69"/>
                </a:solidFill>
                <a:latin typeface="Noto Sans SC"/>
                <a:ea typeface="Noto Sans SC"/>
              </a:rPr>
              <a:t>模拟真实访客</a:t>
            </a:r>
            <a:endParaRPr sz="1275" b="0" i="0">
              <a:solidFill>
                <a:srgbClr val="414E69"/>
              </a:solidFill>
              <a:latin typeface="Noto Sans SC"/>
              <a:ea typeface="Noto Sans SC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925574" y="4801362"/>
            <a:ext cx="1129188" cy="6222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marL="3810" algn="just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414E69"/>
                </a:solidFill>
                <a:latin typeface="Noto Sans SC"/>
                <a:ea typeface="Noto Sans SC"/>
              </a:rPr>
              <a:t>申请成为合作网</a:t>
            </a:r>
            <a:endParaRPr sz="1200" b="0" i="0">
              <a:solidFill>
                <a:srgbClr val="414E69"/>
              </a:solidFill>
              <a:latin typeface="Noto Sans SC"/>
              <a:ea typeface="Noto Sans SC"/>
            </a:endParaRPr>
          </a:p>
          <a:p>
            <a:pPr>
              <a:spcBef>
                <a:spcPts val="30"/>
              </a:spcBef>
            </a:pPr>
            <a:r>
              <a:rPr lang="zh-CN" sz="1200">
                <a:latin typeface="Noto Sans SC"/>
                <a:ea typeface="Noto Sans SC"/>
              </a:rPr>
              <a:t>站主,获取广告</a:t>
            </a:r>
            <a:endParaRPr lang="zh-CN" sz="1200">
              <a:latin typeface="Noto Sans SC"/>
              <a:ea typeface="Noto Sans SC"/>
            </a:endParaRPr>
          </a:p>
          <a:p>
            <a:pPr marL="4445"/>
            <a:r>
              <a:rPr lang="zh-CN" sz="1200">
                <a:latin typeface="Noto Sans SC"/>
                <a:ea typeface="Noto Sans SC"/>
              </a:rPr>
              <a:t>发资格</a:t>
            </a:r>
            <a:endParaRPr lang="zh-CN" sz="1200">
              <a:latin typeface="Noto Sans SC"/>
              <a:ea typeface="Noto Sans SC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772025" y="4801362"/>
            <a:ext cx="977455" cy="621601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414E69"/>
                </a:solidFill>
                <a:latin typeface="Noto Sans SC"/>
                <a:ea typeface="Noto Sans SC"/>
              </a:rPr>
              <a:t>获取高单价广</a:t>
            </a:r>
            <a:endParaRPr sz="1200" b="0" i="0">
              <a:solidFill>
                <a:srgbClr val="414E69"/>
              </a:solidFill>
              <a:latin typeface="Noto Sans SC"/>
              <a:ea typeface="Noto Sans SC"/>
            </a:endParaRPr>
          </a:p>
          <a:p>
            <a:r>
              <a:rPr lang="zh-CN" sz="1200">
                <a:latin typeface="Noto Sans SC"/>
                <a:ea typeface="Noto Sans SC"/>
              </a:rPr>
              <a:t>告代码,嵌入</a:t>
            </a:r>
            <a:endParaRPr lang="zh-CN" sz="1200">
              <a:latin typeface="Noto Sans SC"/>
              <a:ea typeface="Noto Sans SC"/>
            </a:endParaRPr>
          </a:p>
          <a:p>
            <a:pPr marL="1270">
              <a:spcBef>
                <a:spcPts val="170"/>
              </a:spcBef>
            </a:pPr>
            <a:r>
              <a:rPr lang="zh-CN" sz="1200">
                <a:latin typeface="Noto Sans SC"/>
                <a:ea typeface="Noto Sans SC"/>
              </a:rPr>
              <a:t>网站页面</a:t>
            </a:r>
            <a:endParaRPr lang="zh-CN" sz="1200">
              <a:latin typeface="Noto Sans SC"/>
              <a:ea typeface="Noto Sans SC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149530" y="4831937"/>
            <a:ext cx="977455" cy="622363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1275" b="0" i="0">
                <a:solidFill>
                  <a:srgbClr val="414E69"/>
                </a:solidFill>
                <a:latin typeface="Noto Sans SC"/>
                <a:ea typeface="Noto Sans SC"/>
              </a:rPr>
              <a:t>动态IP模拟全</a:t>
            </a:r>
            <a:endParaRPr sz="1275" b="0" i="0">
              <a:solidFill>
                <a:srgbClr val="414E69"/>
              </a:solidFill>
              <a:latin typeface="Noto Sans SC"/>
              <a:ea typeface="Noto Sans SC"/>
            </a:endParaRPr>
          </a:p>
          <a:p>
            <a:pPr marL="635"/>
            <a:r>
              <a:rPr lang="zh-CN" sz="1275">
                <a:latin typeface="Noto Sans SC"/>
                <a:ea typeface="Noto Sans SC"/>
              </a:rPr>
              <a:t>球真实用户</a:t>
            </a:r>
            <a:endParaRPr lang="zh-CN" sz="1275">
              <a:latin typeface="Noto Sans SC"/>
              <a:ea typeface="Noto Sans SC"/>
            </a:endParaRPr>
          </a:p>
          <a:p>
            <a:pPr marL="635">
              <a:spcBef>
                <a:spcPts val="170"/>
              </a:spcBef>
            </a:pPr>
            <a:r>
              <a:rPr lang="zh-CN" sz="1275">
                <a:latin typeface="Noto Sans SC"/>
                <a:ea typeface="Noto Sans SC"/>
              </a:rPr>
              <a:t>浏览与点击</a:t>
            </a:r>
            <a:endParaRPr lang="zh-CN" sz="1275">
              <a:latin typeface="Noto Sans SC"/>
              <a:ea typeface="Noto Sans SC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21684" y="6055899"/>
            <a:ext cx="3557968" cy="257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17000"/>
              </a:lnSpc>
              <a:spcBef>
                <a:spcPts val="0"/>
              </a:spcBef>
              <a:spcAft>
                <a:spcPts val="0"/>
              </a:spcAft>
            </a:pPr>
            <a:r>
              <a:rPr sz="1725" b="0" i="0">
                <a:solidFill>
                  <a:srgbClr val="000626"/>
                </a:solidFill>
                <a:latin typeface="Noto Sans SC"/>
                <a:ea typeface="Noto Sans SC"/>
              </a:rPr>
              <a:t>平台结算美金收益,链路完整可复制</a:t>
            </a:r>
            <a:endParaRPr sz="1725" b="0" i="0">
              <a:solidFill>
                <a:srgbClr val="000626"/>
              </a:solidFill>
              <a:latin typeface="Noto Sans SC"/>
              <a:ea typeface="Noto Sans S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879" y="1076134"/>
            <a:ext cx="8022059" cy="277558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238" y="3811524"/>
            <a:ext cx="4934627" cy="1841563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5247" y="3816096"/>
            <a:ext cx="4933351" cy="1841087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4108" y="1791563"/>
            <a:ext cx="2422398" cy="2036908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510" y="3956722"/>
            <a:ext cx="1241774" cy="361589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7651" y="3961257"/>
            <a:ext cx="1224518" cy="360711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66620" y="4085419"/>
            <a:ext cx="499776" cy="51405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60189" y="4058247"/>
            <a:ext cx="473678" cy="48315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8072" y="542639"/>
            <a:ext cx="5613844" cy="3535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03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010934"/>
                </a:solidFill>
                <a:latin typeface="Noto Sans SC"/>
                <a:ea typeface="Noto Sans SC"/>
              </a:rPr>
              <a:t>底层原理:欧美高单价广告的红利分发</a:t>
            </a:r>
            <a:endParaRPr sz="2700" b="1" i="0">
              <a:solidFill>
                <a:srgbClr val="010934"/>
              </a:solidFill>
              <a:latin typeface="Noto Sans SC"/>
              <a:ea typeface="Noto Sans S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13871" y="1403699"/>
            <a:ext cx="1620678" cy="192881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4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051752"/>
                </a:solidFill>
                <a:latin typeface="Noto Sans SC"/>
                <a:ea typeface="Noto Sans SC"/>
              </a:rPr>
              <a:t>奥美广告联盟作为分发桥梁</a:t>
            </a:r>
            <a:endParaRPr sz="1050" b="0" i="0">
              <a:solidFill>
                <a:srgbClr val="051752"/>
              </a:solidFill>
              <a:latin typeface="Noto Sans SC"/>
              <a:ea typeface="Noto Sans SC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05450" y="2016061"/>
            <a:ext cx="1503521" cy="192881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69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041346"/>
                </a:solidFill>
                <a:latin typeface="Noto Sans SC"/>
                <a:ea typeface="Noto Sans SC"/>
              </a:rPr>
              <a:t>奥美广告联盟作为分发桥染</a:t>
            </a:r>
            <a:endParaRPr sz="900" b="0" i="0">
              <a:solidFill>
                <a:srgbClr val="041346"/>
              </a:solidFill>
              <a:latin typeface="Noto Sans SC"/>
              <a:ea typeface="Noto Sans SC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37856" y="4005357"/>
            <a:ext cx="1006697" cy="2250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000526"/>
                </a:solidFill>
                <a:latin typeface="Noto Sans SC"/>
                <a:ea typeface="Noto Sans SC"/>
              </a:rPr>
              <a:t>欧美广告主</a:t>
            </a:r>
            <a:endParaRPr sz="1500" b="1" i="0">
              <a:solidFill>
                <a:srgbClr val="000526"/>
              </a:solidFill>
              <a:latin typeface="Noto Sans SC"/>
              <a:ea typeface="Noto Sans SC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94277" y="4005357"/>
            <a:ext cx="977455" cy="2250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24000"/>
              </a:lnSpc>
              <a:spcBef>
                <a:spcPts val="0"/>
              </a:spcBef>
              <a:spcAft>
                <a:spcPts val="0"/>
              </a:spcAft>
            </a:pPr>
            <a:r>
              <a:rPr sz="1425" b="1" i="0">
                <a:solidFill>
                  <a:srgbClr val="000323"/>
                </a:solidFill>
                <a:latin typeface="Noto Sans SC"/>
                <a:ea typeface="Noto Sans SC"/>
              </a:rPr>
              <a:t>网站主获利</a:t>
            </a:r>
            <a:endParaRPr sz="1425" b="1" i="0">
              <a:solidFill>
                <a:srgbClr val="000323"/>
              </a:solidFill>
              <a:latin typeface="Noto Sans SC"/>
              <a:ea typeface="Noto Sans SC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20603" y="4372737"/>
            <a:ext cx="4023502" cy="959834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10725"/>
                </a:solidFill>
                <a:latin typeface="Noto Sans SC"/>
                <a:ea typeface="Noto Sans SC"/>
              </a:rPr>
              <a:t>高投放单价:欧美广告主投放单价远高于国内</a:t>
            </a:r>
            <a:endParaRPr sz="1350" b="0" i="0">
              <a:solidFill>
                <a:srgbClr val="010725"/>
              </a:solidFill>
              <a:latin typeface="Noto Sans SC"/>
              <a:ea typeface="Noto Sans SC"/>
            </a:endParaRPr>
          </a:p>
          <a:p>
            <a:pPr marL="29210">
              <a:spcBef>
                <a:spcPts val="1120"/>
              </a:spcBef>
            </a:pPr>
            <a:r>
              <a:rPr lang="zh-CN" sz="1350">
                <a:latin typeface="Noto Sans SC"/>
                <a:ea typeface="Noto Sans SC"/>
              </a:rPr>
              <a:t>品牌预算充足:全球顶级品牌年度广告预算规模庞大</a:t>
            </a:r>
            <a:endParaRPr lang="zh-CN" sz="1350">
              <a:latin typeface="Noto Sans SC"/>
              <a:ea typeface="Noto Sans SC"/>
            </a:endParaRPr>
          </a:p>
          <a:p>
            <a:pPr marL="29210">
              <a:spcBef>
                <a:spcPts val="1120"/>
              </a:spcBef>
            </a:pPr>
            <a:r>
              <a:rPr lang="zh-CN" sz="1350">
                <a:latin typeface="Noto Sans SC"/>
                <a:ea typeface="Noto Sans SC"/>
              </a:rPr>
              <a:t>竞争激烈:争抢优质流量渠道,出价持续走高</a:t>
            </a:r>
            <a:endParaRPr lang="zh-CN" sz="1350">
              <a:latin typeface="Noto Sans SC"/>
              <a:ea typeface="Noto Sans SC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77025" y="4372737"/>
            <a:ext cx="4284535" cy="959834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0323"/>
                </a:solidFill>
                <a:latin typeface="Noto Sans SC"/>
                <a:ea typeface="Noto Sans SC"/>
              </a:rPr>
              <a:t>佣金分成:网站有真实访问和广告点击即可产生佣金</a:t>
            </a:r>
            <a:endParaRPr sz="1350" b="0" i="0">
              <a:solidFill>
                <a:srgbClr val="000323"/>
              </a:solidFill>
              <a:latin typeface="Noto Sans SC"/>
              <a:ea typeface="Noto Sans SC"/>
            </a:endParaRPr>
          </a:p>
          <a:p>
            <a:pPr>
              <a:spcBef>
                <a:spcPts val="1120"/>
              </a:spcBef>
            </a:pPr>
            <a:r>
              <a:rPr lang="zh-CN" sz="1350">
                <a:latin typeface="Noto Sans SC"/>
                <a:ea typeface="Noto Sans SC"/>
              </a:rPr>
              <a:t>合规站点:搭建合规站点承接品牌广告分发</a:t>
            </a:r>
            <a:endParaRPr lang="zh-CN" sz="1350">
              <a:latin typeface="Noto Sans SC"/>
              <a:ea typeface="Noto Sans SC"/>
            </a:endParaRPr>
          </a:p>
          <a:p>
            <a:pPr>
              <a:spcBef>
                <a:spcPts val="1120"/>
              </a:spcBef>
            </a:pPr>
            <a:r>
              <a:rPr lang="zh-CN" sz="1350">
                <a:latin typeface="Noto Sans SC"/>
                <a:ea typeface="Noto Sans SC"/>
              </a:rPr>
              <a:t>动态IP加持:模拟全球真实用户行为,贴合平台风控算法</a:t>
            </a:r>
            <a:endParaRPr lang="zh-CN" sz="1350">
              <a:latin typeface="Noto Sans SC"/>
              <a:ea typeface="Noto Sans SC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17259" y="6055137"/>
            <a:ext cx="5728144" cy="289369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09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 i="0">
                <a:solidFill>
                  <a:srgbClr val="000000"/>
                </a:solidFill>
                <a:latin typeface="Noto Sans SC"/>
                <a:ea typeface="Noto Sans SC"/>
              </a:rPr>
              <a:t>欧美高单价+联盟分发+合规站点=稳定美金收益</a:t>
            </a:r>
            <a:endParaRPr sz="2100" b="1" i="0">
              <a:solidFill>
                <a:srgbClr val="000000"/>
              </a:solidFill>
              <a:latin typeface="Noto Sans SC"/>
              <a:ea typeface="Noto Sans S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7097" y="1009513"/>
            <a:ext cx="3664934" cy="464066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952" y="1684591"/>
            <a:ext cx="1487072" cy="2173414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4724" y="1691925"/>
            <a:ext cx="1486030" cy="2167128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604" y="1692923"/>
            <a:ext cx="1479708" cy="2164846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9498" y="1687351"/>
            <a:ext cx="1474565" cy="2169037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94602" y="1654811"/>
            <a:ext cx="913828" cy="1475451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89012" y="1655110"/>
            <a:ext cx="910685" cy="1470376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16650" y="4519885"/>
            <a:ext cx="525875" cy="521137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27053" y="4516087"/>
            <a:ext cx="509682" cy="52873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14312" y="4527899"/>
            <a:ext cx="501650" cy="511206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38366" y="1926158"/>
            <a:ext cx="446817" cy="461077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84328" y="1926145"/>
            <a:ext cx="434807" cy="458438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58192" y="1935099"/>
            <a:ext cx="430528" cy="444722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20282" y="1933279"/>
            <a:ext cx="426910" cy="445883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61828" y="2737451"/>
            <a:ext cx="349567" cy="239429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06749" y="2734246"/>
            <a:ext cx="334688" cy="24041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24739" y="2730627"/>
            <a:ext cx="326968" cy="246411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28997" y="2007203"/>
            <a:ext cx="223766" cy="299942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87759" y="2005012"/>
            <a:ext cx="218801" cy="304419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44569" y="2009747"/>
            <a:ext cx="218408" cy="294376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285470" y="1999773"/>
            <a:ext cx="147683" cy="30489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36746" y="603885"/>
            <a:ext cx="4089844" cy="3535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09000"/>
              </a:lnSpc>
              <a:spcBef>
                <a:spcPts val="0"/>
              </a:spcBef>
              <a:spcAft>
                <a:spcPts val="0"/>
              </a:spcAft>
            </a:pPr>
            <a:r>
              <a:rPr sz="2550" b="1" i="0">
                <a:solidFill>
                  <a:srgbClr val="040931"/>
                </a:solidFill>
                <a:latin typeface="Noto Sans SC"/>
                <a:ea typeface="Noto Sans SC"/>
              </a:rPr>
              <a:t>操作流程:四步开启美金收益</a:t>
            </a:r>
            <a:endParaRPr sz="2550" b="1" i="0">
              <a:solidFill>
                <a:srgbClr val="040931"/>
              </a:solidFill>
              <a:latin typeface="Noto Sans SC"/>
              <a:ea typeface="Noto Sans SC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00768" y="1983962"/>
            <a:ext cx="246221" cy="31842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52000"/>
              </a:lnSpc>
              <a:spcBef>
                <a:spcPts val="0"/>
              </a:spcBef>
              <a:spcAft>
                <a:spcPts val="0"/>
              </a:spcAft>
            </a:pPr>
            <a:r>
              <a:rPr sz="1650" b="1" i="0">
                <a:solidFill>
                  <a:srgbClr val="0E5CEA"/>
                </a:solidFill>
                <a:latin typeface="Noto Sans SC"/>
                <a:ea typeface="Noto Sans SC"/>
              </a:rPr>
              <a:t>2</a:t>
            </a:r>
            <a:endParaRPr sz="1650" b="1" i="0">
              <a:solidFill>
                <a:srgbClr val="0E5CEA"/>
              </a:solidFill>
              <a:latin typeface="Noto Sans SC"/>
              <a:ea typeface="Noto Sans SC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77193" y="1984724"/>
            <a:ext cx="215455" cy="286226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0954E6"/>
                </a:solidFill>
                <a:latin typeface="Noto Sans SC"/>
                <a:ea typeface="Noto Sans SC"/>
              </a:rPr>
              <a:t>3</a:t>
            </a:r>
            <a:endParaRPr sz="1500" b="1" i="0">
              <a:solidFill>
                <a:srgbClr val="0954E6"/>
              </a:solidFill>
              <a:latin typeface="Noto Sans SC"/>
              <a:ea typeface="Noto Sans SC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55871" y="1985486"/>
            <a:ext cx="184594" cy="284702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66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0859EC"/>
                </a:solidFill>
                <a:latin typeface="Noto Sans SC"/>
                <a:ea typeface="Noto Sans SC"/>
              </a:rPr>
              <a:t>1</a:t>
            </a:r>
            <a:endParaRPr sz="1350" b="1" i="0">
              <a:solidFill>
                <a:srgbClr val="0859EC"/>
              </a:solidFill>
              <a:latin typeface="Noto Sans SC"/>
              <a:ea typeface="Noto Sans SC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53618" y="2016061"/>
            <a:ext cx="184594" cy="223456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Noto Sans SC"/>
                <a:ea typeface="Noto Sans SC"/>
              </a:rPr>
              <a:t>4</a:t>
            </a:r>
            <a:endParaRPr sz="1350" b="1" i="0">
              <a:solidFill>
                <a:srgbClr val="FFFFFF"/>
              </a:solidFill>
              <a:latin typeface="Noto Sans SC"/>
              <a:ea typeface="Noto Sans SC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31852" y="2841212"/>
            <a:ext cx="1184052" cy="257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000529"/>
                </a:solidFill>
                <a:latin typeface="Noto Sans SC"/>
                <a:ea typeface="Noto Sans SC"/>
              </a:rPr>
              <a:t>搭建个人网站</a:t>
            </a:r>
            <a:endParaRPr sz="1500" b="1" i="0">
              <a:solidFill>
                <a:srgbClr val="000529"/>
              </a:solidFill>
              <a:latin typeface="Noto Sans SC"/>
              <a:ea typeface="Noto Sans SC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56856" y="2841974"/>
            <a:ext cx="1211865" cy="22498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75" b="0" i="0">
                <a:solidFill>
                  <a:srgbClr val="01052D"/>
                </a:solidFill>
                <a:latin typeface="Noto Sans SC"/>
                <a:ea typeface="Noto Sans SC"/>
              </a:rPr>
              <a:t>注册奥美平台</a:t>
            </a:r>
            <a:endParaRPr sz="1575" b="0" i="0">
              <a:solidFill>
                <a:srgbClr val="01052D"/>
              </a:solidFill>
              <a:latin typeface="Noto Sans SC"/>
              <a:ea typeface="Noto Sans SC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508277" y="2841974"/>
            <a:ext cx="1182528" cy="22498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00042B"/>
                </a:solidFill>
                <a:latin typeface="Noto Sans SC"/>
                <a:ea typeface="Noto Sans SC"/>
              </a:rPr>
              <a:t>嵌入广告代码</a:t>
            </a:r>
            <a:endParaRPr sz="1500" b="0" i="0">
              <a:solidFill>
                <a:srgbClr val="00042B"/>
              </a:solidFill>
              <a:latin typeface="Noto Sans SC"/>
              <a:ea typeface="Noto Sans SC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54603" y="2841974"/>
            <a:ext cx="1182528" cy="22498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01052A"/>
                </a:solidFill>
                <a:latin typeface="Noto Sans SC"/>
                <a:ea typeface="Noto Sans SC"/>
              </a:rPr>
              <a:t>模拟全球用户</a:t>
            </a:r>
            <a:endParaRPr sz="1500" b="0" i="0">
              <a:solidFill>
                <a:srgbClr val="01052A"/>
              </a:solidFill>
              <a:latin typeface="Noto Sans SC"/>
              <a:ea typeface="Noto Sans SC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68178" y="4005357"/>
            <a:ext cx="1389221" cy="867156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marL="635" algn="just">
              <a:spcBef>
                <a:spcPts val="0"/>
              </a:spcBef>
              <a:spcAft>
                <a:spcPts val="0"/>
              </a:spcAft>
            </a:pPr>
            <a:r>
              <a:rPr sz="1160" b="0" i="0">
                <a:solidFill>
                  <a:srgbClr val="000000"/>
                </a:solidFill>
                <a:latin typeface="Noto Sans SC"/>
                <a:ea typeface="Noto Sans SC"/>
              </a:rPr>
              <a:t>免费注册奥美海外</a:t>
            </a:r>
            <a:endParaRPr sz="1160" b="0" i="0">
              <a:solidFill>
                <a:srgbClr val="000000"/>
              </a:solidFill>
              <a:latin typeface="Noto Sans SC"/>
              <a:ea typeface="Noto Sans SC"/>
            </a:endParaRPr>
          </a:p>
          <a:p>
            <a:pPr marL="635"/>
            <a:r>
              <a:rPr lang="zh-CN" sz="1160">
                <a:latin typeface="Noto Sans SC"/>
                <a:ea typeface="Noto Sans SC"/>
              </a:rPr>
              <a:t>广告联盟平台</a:t>
            </a:r>
            <a:endParaRPr lang="zh-CN" sz="1160">
              <a:latin typeface="Noto Sans SC"/>
              <a:ea typeface="Noto Sans SC"/>
            </a:endParaRPr>
          </a:p>
          <a:p>
            <a:r>
              <a:rPr lang="zh-CN" sz="1160">
                <a:latin typeface="Noto Sans SC"/>
                <a:ea typeface="Noto Sans SC"/>
              </a:rPr>
              <a:t>申请开通网站主权限</a:t>
            </a:r>
            <a:endParaRPr lang="zh-CN" sz="1160">
              <a:latin typeface="Noto Sans SC"/>
              <a:ea typeface="Noto Sans SC"/>
            </a:endParaRPr>
          </a:p>
          <a:p>
            <a:pPr marL="1270"/>
            <a:r>
              <a:rPr lang="zh-CN" sz="1160">
                <a:latin typeface="Noto Sans SC"/>
                <a:ea typeface="Noto Sans SC"/>
              </a:rPr>
              <a:t>零门槛入门</a:t>
            </a:r>
            <a:endParaRPr lang="zh-CN" sz="1160">
              <a:latin typeface="Noto Sans SC"/>
              <a:ea typeface="Noto Sans SC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206299" y="4006119"/>
            <a:ext cx="1776222" cy="866394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marL="2540" algn="just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00011C"/>
                </a:solidFill>
                <a:latin typeface="Noto Sans SC"/>
                <a:ea typeface="Noto Sans SC"/>
              </a:rPr>
              <a:t>动态住宅IP切换全球地区</a:t>
            </a:r>
            <a:endParaRPr sz="1200" b="0" i="0">
              <a:solidFill>
                <a:srgbClr val="00011C"/>
              </a:solidFill>
              <a:latin typeface="Noto Sans SC"/>
              <a:ea typeface="Noto Sans SC"/>
            </a:endParaRPr>
          </a:p>
          <a:p>
            <a:pPr>
              <a:spcBef>
                <a:spcPts val="135"/>
              </a:spcBef>
            </a:pPr>
            <a:r>
              <a:rPr lang="zh-CN" sz="1200">
                <a:latin typeface="Noto Sans SC"/>
                <a:ea typeface="Noto Sans SC"/>
              </a:rPr>
              <a:t>模拟真实用户浏览、</a:t>
            </a:r>
            <a:endParaRPr lang="zh-CN" sz="1200">
              <a:latin typeface="Noto Sans SC"/>
              <a:ea typeface="Noto Sans SC"/>
            </a:endParaRPr>
          </a:p>
          <a:p>
            <a:pPr marL="1270">
              <a:spcBef>
                <a:spcPts val="30"/>
              </a:spcBef>
            </a:pPr>
            <a:r>
              <a:rPr lang="zh-CN" sz="1200">
                <a:latin typeface="Noto Sans SC"/>
                <a:ea typeface="Noto Sans SC"/>
              </a:rPr>
              <a:t>停留、点击</a:t>
            </a:r>
            <a:endParaRPr lang="zh-CN" sz="1200">
              <a:latin typeface="Noto Sans SC"/>
              <a:ea typeface="Noto Sans SC"/>
            </a:endParaRPr>
          </a:p>
          <a:p>
            <a:pPr marL="2540"/>
            <a:r>
              <a:rPr lang="zh-CN" sz="1200">
                <a:latin typeface="Noto Sans SC"/>
                <a:ea typeface="Noto Sans SC"/>
              </a:rPr>
              <a:t>实时产生美金收益</a:t>
            </a:r>
            <a:endParaRPr lang="zh-CN" sz="1200">
              <a:latin typeface="Noto Sans SC"/>
              <a:ea typeface="Noto Sans SC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43937" y="4127849"/>
            <a:ext cx="1280160" cy="652843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marL="29845" algn="just">
              <a:spcBef>
                <a:spcPts val="0"/>
              </a:spcBef>
              <a:spcAft>
                <a:spcPts val="0"/>
              </a:spcAft>
            </a:pPr>
            <a:r>
              <a:rPr sz="1125" b="0" i="0">
                <a:solidFill>
                  <a:srgbClr val="000000"/>
                </a:solidFill>
                <a:latin typeface="Noto Sans SC"/>
                <a:ea typeface="Noto Sans SC"/>
              </a:rPr>
              <a:t>搭建简易展示站点</a:t>
            </a:r>
            <a:endParaRPr sz="1125" b="0" i="0">
              <a:solidFill>
                <a:srgbClr val="000000"/>
              </a:solidFill>
              <a:latin typeface="Noto Sans SC"/>
              <a:ea typeface="Noto Sans SC"/>
            </a:endParaRPr>
          </a:p>
          <a:p>
            <a:r>
              <a:rPr lang="zh-CN" sz="1125">
                <a:latin typeface="Noto Sans SC"/>
                <a:ea typeface="Noto Sans SC"/>
              </a:rPr>
              <a:t>对接平台广告代码</a:t>
            </a:r>
            <a:endParaRPr lang="zh-CN" sz="1125">
              <a:latin typeface="Noto Sans SC"/>
              <a:ea typeface="Noto Sans SC"/>
            </a:endParaRPr>
          </a:p>
          <a:p>
            <a:pPr marL="30480"/>
            <a:r>
              <a:rPr lang="zh-CN" sz="1125">
                <a:latin typeface="Noto Sans SC"/>
                <a:ea typeface="Noto Sans SC"/>
              </a:rPr>
              <a:t>无需运营和粉丝</a:t>
            </a:r>
            <a:endParaRPr lang="zh-CN" sz="1125">
              <a:latin typeface="Noto Sans SC"/>
              <a:ea typeface="Noto Sans SC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20362" y="4127849"/>
            <a:ext cx="1387697" cy="65370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00011C"/>
                </a:solidFill>
                <a:latin typeface="Noto Sans SC"/>
                <a:ea typeface="Noto Sans SC"/>
              </a:rPr>
              <a:t>获取高单价广告代码</a:t>
            </a:r>
            <a:endParaRPr sz="1200" b="0" i="0">
              <a:solidFill>
                <a:srgbClr val="00011C"/>
              </a:solidFill>
              <a:latin typeface="Noto Sans SC"/>
              <a:ea typeface="Noto Sans SC"/>
            </a:endParaRPr>
          </a:p>
          <a:p>
            <a:r>
              <a:rPr lang="zh-CN" sz="1200">
                <a:latin typeface="Noto Sans SC"/>
                <a:ea typeface="Noto Sans SC"/>
              </a:rPr>
              <a:t>嵌入网站页面</a:t>
            </a:r>
            <a:endParaRPr lang="zh-CN" sz="1200">
              <a:latin typeface="Noto Sans SC"/>
              <a:ea typeface="Noto Sans SC"/>
            </a:endParaRPr>
          </a:p>
          <a:p>
            <a:r>
              <a:rPr lang="zh-CN" sz="1200">
                <a:latin typeface="Noto Sans SC"/>
                <a:ea typeface="Noto Sans SC"/>
              </a:rPr>
              <a:t>品牌广告自动展示</a:t>
            </a:r>
            <a:endParaRPr lang="zh-CN" sz="1200">
              <a:latin typeface="Noto Sans SC"/>
              <a:ea typeface="Noto Sans SC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68940" y="5413724"/>
            <a:ext cx="2911697" cy="2250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24000"/>
              </a:lnSpc>
              <a:spcBef>
                <a:spcPts val="0"/>
              </a:spcBef>
              <a:spcAft>
                <a:spcPts val="0"/>
              </a:spcAft>
            </a:pPr>
            <a:r>
              <a:rPr sz="1425" b="0" i="0">
                <a:solidFill>
                  <a:srgbClr val="FF0000"/>
                </a:solidFill>
                <a:latin typeface="Noto Sans SC"/>
                <a:ea typeface="Noto Sans SC"/>
              </a:rPr>
              <a:t>从注册到收益,四步即可跑通全流程</a:t>
            </a:r>
            <a:endParaRPr sz="1425" b="0" i="0">
              <a:solidFill>
                <a:srgbClr val="FF0000"/>
              </a:solidFill>
              <a:latin typeface="Noto Sans SC"/>
              <a:ea typeface="Noto Sans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68" y="5405923"/>
            <a:ext cx="1888331" cy="145073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5936" y="4644542"/>
            <a:ext cx="1286732" cy="1481403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1722" y="5748147"/>
            <a:ext cx="1252752" cy="1109853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868" y="3746741"/>
            <a:ext cx="1145667" cy="992911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990" y="1234344"/>
            <a:ext cx="931271" cy="1140333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5051" y="4988433"/>
            <a:ext cx="934568" cy="97726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72058" y="2329101"/>
            <a:ext cx="844486" cy="1001932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51529" y="1473993"/>
            <a:ext cx="772912" cy="87249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44996" y="3877769"/>
            <a:ext cx="666750" cy="7715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77637" y="4940752"/>
            <a:ext cx="359283" cy="293099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06931" y="5506783"/>
            <a:ext cx="127471" cy="25022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90156" y="420243"/>
            <a:ext cx="5584602" cy="3535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625" b="1" i="0">
                <a:solidFill>
                  <a:srgbClr val="010734"/>
                </a:solidFill>
                <a:latin typeface="Noto Sans SC"/>
                <a:ea typeface="Noto Sans SC"/>
              </a:rPr>
              <a:t>核心优势:安全稳定,被动收益持续运转</a:t>
            </a:r>
            <a:endParaRPr sz="2625" b="1" i="0">
              <a:solidFill>
                <a:srgbClr val="010734"/>
              </a:solidFill>
              <a:latin typeface="Noto Sans SC"/>
              <a:ea typeface="Noto Sans SC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87006" y="1541526"/>
            <a:ext cx="1955958" cy="38128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2550" b="1" i="0">
                <a:solidFill>
                  <a:srgbClr val="000531"/>
                </a:solidFill>
                <a:latin typeface="Noto Sans SC"/>
                <a:ea typeface="Noto Sans SC"/>
              </a:rPr>
              <a:t>全球流量获取</a:t>
            </a:r>
            <a:endParaRPr sz="2550" b="1" i="0">
              <a:solidFill>
                <a:srgbClr val="000531"/>
              </a:solidFill>
              <a:latin typeface="Noto Sans SC"/>
              <a:ea typeface="Noto Sans SC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47900" y="1552194"/>
            <a:ext cx="2596705" cy="385762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23000"/>
              </a:lnSpc>
              <a:spcBef>
                <a:spcPts val="0"/>
              </a:spcBef>
              <a:spcAft>
                <a:spcPts val="0"/>
              </a:spcAft>
            </a:pPr>
            <a:r>
              <a:rPr sz="2475" b="1" i="0">
                <a:solidFill>
                  <a:srgbClr val="000532"/>
                </a:solidFill>
                <a:latin typeface="Noto Sans SC"/>
                <a:ea typeface="Noto Sans SC"/>
              </a:rPr>
              <a:t>正规国际广告联盟</a:t>
            </a:r>
            <a:endParaRPr sz="2475" b="1" i="0">
              <a:solidFill>
                <a:srgbClr val="000532"/>
              </a:solidFill>
              <a:latin typeface="Noto Sans SC"/>
              <a:ea typeface="Noto Sans SC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61669" y="2074259"/>
            <a:ext cx="3080385" cy="87172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marL="28575" algn="just">
              <a:spcBef>
                <a:spcPts val="0"/>
              </a:spcBef>
              <a:spcAft>
                <a:spcPts val="0"/>
              </a:spcAft>
            </a:pPr>
            <a:r>
              <a:rPr sz="1650" b="0" i="0">
                <a:solidFill>
                  <a:srgbClr val="000222"/>
                </a:solidFill>
                <a:latin typeface="Noto Sans SC"/>
                <a:ea typeface="Noto Sans SC"/>
              </a:rPr>
              <a:t>动态海外住宅网络切换全球地区</a:t>
            </a:r>
            <a:endParaRPr sz="1650" b="0" i="0">
              <a:solidFill>
                <a:srgbClr val="000222"/>
              </a:solidFill>
              <a:latin typeface="Noto Sans SC"/>
              <a:ea typeface="Noto Sans SC"/>
            </a:endParaRPr>
          </a:p>
          <a:p>
            <a:pPr marL="29210"/>
            <a:r>
              <a:rPr lang="zh-CN" sz="1650">
                <a:latin typeface="Noto Sans SC"/>
                <a:ea typeface="Noto Sans SC"/>
              </a:rPr>
              <a:t>真实用户浏览与互动行为</a:t>
            </a:r>
            <a:endParaRPr lang="zh-CN" sz="1650">
              <a:latin typeface="Noto Sans SC"/>
              <a:ea typeface="Noto Sans SC"/>
            </a:endParaRPr>
          </a:p>
          <a:p>
            <a:r>
              <a:rPr lang="zh-CN" sz="1650">
                <a:latin typeface="Noto Sans SC"/>
                <a:ea typeface="Noto Sans SC"/>
              </a:rPr>
              <a:t>贴合平台算法规则,运行稳定</a:t>
            </a:r>
            <a:endParaRPr lang="zh-CN" sz="1650">
              <a:latin typeface="Noto Sans SC"/>
              <a:ea typeface="Noto Sans SC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50090" y="2075021"/>
            <a:ext cx="2943225" cy="870203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marL="29210" algn="just">
              <a:spcBef>
                <a:spcPts val="0"/>
              </a:spcBef>
              <a:spcAft>
                <a:spcPts val="0"/>
              </a:spcAft>
            </a:pPr>
            <a:r>
              <a:rPr sz="1650" b="0" i="0">
                <a:solidFill>
                  <a:srgbClr val="000221"/>
                </a:solidFill>
                <a:latin typeface="Noto Sans SC"/>
                <a:ea typeface="Noto Sans SC"/>
              </a:rPr>
              <a:t>奥美顶级国际广告联盟平台</a:t>
            </a:r>
            <a:endParaRPr sz="1650" b="0" i="0">
              <a:solidFill>
                <a:srgbClr val="000221"/>
              </a:solidFill>
              <a:latin typeface="Noto Sans SC"/>
              <a:ea typeface="Noto Sans SC"/>
            </a:endParaRPr>
          </a:p>
          <a:p>
            <a:pPr>
              <a:spcBef>
                <a:spcPts val="130"/>
              </a:spcBef>
            </a:pPr>
            <a:r>
              <a:rPr lang="zh-CN" sz="1650">
                <a:latin typeface="Noto Sans SC"/>
                <a:ea typeface="Noto Sans SC"/>
              </a:rPr>
              <a:t>稳定结算,美金直接入账</a:t>
            </a:r>
            <a:endParaRPr lang="zh-CN" sz="1650">
              <a:latin typeface="Noto Sans SC"/>
              <a:ea typeface="Noto Sans SC"/>
            </a:endParaRPr>
          </a:p>
          <a:p>
            <a:pPr marL="29845">
              <a:spcBef>
                <a:spcPts val="140"/>
              </a:spcBef>
            </a:pPr>
            <a:r>
              <a:rPr lang="zh-CN" sz="1650">
                <a:latin typeface="Noto Sans SC"/>
                <a:ea typeface="Noto Sans SC"/>
              </a:rPr>
              <a:t>品牌广告资源丰富,单价有保障</a:t>
            </a:r>
            <a:endParaRPr lang="zh-CN" sz="1650">
              <a:latin typeface="Noto Sans SC"/>
              <a:ea typeface="Noto Sans SC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47900" y="3970877"/>
            <a:ext cx="2274284" cy="385762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23000"/>
              </a:lnSpc>
              <a:spcBef>
                <a:spcPts val="0"/>
              </a:spcBef>
              <a:spcAft>
                <a:spcPts val="0"/>
              </a:spcAft>
            </a:pPr>
            <a:r>
              <a:rPr sz="2475" b="1" i="0">
                <a:solidFill>
                  <a:srgbClr val="00042F"/>
                </a:solidFill>
                <a:latin typeface="Noto Sans SC"/>
                <a:ea typeface="Noto Sans SC"/>
              </a:rPr>
              <a:t>纯被动收益模式</a:t>
            </a:r>
            <a:endParaRPr sz="2475" b="1" i="0">
              <a:solidFill>
                <a:srgbClr val="00042F"/>
              </a:solidFill>
              <a:latin typeface="Noto Sans SC"/>
              <a:ea typeface="Noto Sans SC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88815" y="3970877"/>
            <a:ext cx="2244947" cy="385762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27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0032F"/>
                </a:solidFill>
                <a:latin typeface="Noto Sans SC"/>
                <a:ea typeface="Noto Sans SC"/>
              </a:rPr>
              <a:t>辅助插件全自动</a:t>
            </a:r>
            <a:endParaRPr sz="2400" b="1" i="0">
              <a:solidFill>
                <a:srgbClr val="00032F"/>
              </a:solidFill>
              <a:latin typeface="Noto Sans SC"/>
              <a:ea typeface="Noto Sans SC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91006" y="4493704"/>
            <a:ext cx="2840855" cy="870204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1650" b="0" i="0">
                <a:solidFill>
                  <a:srgbClr val="000222"/>
                </a:solidFill>
                <a:latin typeface="Noto Sans SC"/>
                <a:ea typeface="Noto Sans SC"/>
              </a:rPr>
              <a:t>24小时可操作,无需人工值守</a:t>
            </a:r>
            <a:endParaRPr sz="1650" b="0" i="0">
              <a:solidFill>
                <a:srgbClr val="000222"/>
              </a:solidFill>
              <a:latin typeface="Noto Sans SC"/>
              <a:ea typeface="Noto Sans SC"/>
            </a:endParaRPr>
          </a:p>
          <a:p>
            <a:pPr marL="635">
              <a:spcBef>
                <a:spcPts val="140"/>
              </a:spcBef>
            </a:pPr>
            <a:r>
              <a:rPr lang="zh-CN" sz="1650">
                <a:latin typeface="Noto Sans SC"/>
                <a:ea typeface="Noto Sans SC"/>
              </a:rPr>
              <a:t>辅助软件全自动运行</a:t>
            </a:r>
            <a:endParaRPr lang="zh-CN" sz="1650">
              <a:latin typeface="Noto Sans SC"/>
              <a:ea typeface="Noto Sans SC"/>
            </a:endParaRPr>
          </a:p>
          <a:p>
            <a:pPr marL="635">
              <a:spcBef>
                <a:spcPts val="385"/>
              </a:spcBef>
            </a:pPr>
            <a:r>
              <a:rPr lang="zh-CN" sz="1650">
                <a:latin typeface="Noto Sans SC"/>
                <a:ea typeface="Noto Sans SC"/>
              </a:rPr>
              <a:t>实时产生美金收益,收益可视</a:t>
            </a:r>
            <a:endParaRPr lang="zh-CN" sz="1650">
              <a:latin typeface="Noto Sans SC"/>
              <a:ea typeface="Noto Sans SC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49614" y="4494466"/>
            <a:ext cx="2562320" cy="869441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marL="1270" algn="just">
              <a:spcBef>
                <a:spcPts val="0"/>
              </a:spcBef>
              <a:spcAft>
                <a:spcPts val="0"/>
              </a:spcAft>
            </a:pPr>
            <a:r>
              <a:rPr sz="1575" b="0" i="0">
                <a:solidFill>
                  <a:srgbClr val="000220"/>
                </a:solidFill>
                <a:latin typeface="Noto Sans SC"/>
                <a:ea typeface="Noto Sans SC"/>
              </a:rPr>
              <a:t>搭建一次永久有效</a:t>
            </a:r>
            <a:endParaRPr sz="1575" b="0" i="0">
              <a:solidFill>
                <a:srgbClr val="000220"/>
              </a:solidFill>
              <a:latin typeface="Noto Sans SC"/>
              <a:ea typeface="Noto Sans SC"/>
            </a:endParaRPr>
          </a:p>
          <a:p>
            <a:pPr>
              <a:spcBef>
                <a:spcPts val="300"/>
              </a:spcBef>
            </a:pPr>
            <a:r>
              <a:rPr lang="zh-CN" sz="1575">
                <a:latin typeface="Noto Sans SC"/>
                <a:ea typeface="Noto Sans SC"/>
              </a:rPr>
              <a:t>无需人工运营和粉丝积累</a:t>
            </a:r>
            <a:endParaRPr lang="zh-CN" sz="1575">
              <a:latin typeface="Noto Sans SC"/>
              <a:ea typeface="Noto Sans SC"/>
            </a:endParaRPr>
          </a:p>
          <a:p>
            <a:pPr marL="30480">
              <a:spcBef>
                <a:spcPts val="260"/>
              </a:spcBef>
            </a:pPr>
            <a:r>
              <a:rPr lang="zh-CN" sz="1575">
                <a:latin typeface="Noto Sans SC"/>
                <a:ea typeface="Noto Sans SC"/>
              </a:rPr>
              <a:t>可单机/多机/矩阵批量放大</a:t>
            </a:r>
            <a:endParaRPr lang="zh-CN" sz="1575">
              <a:latin typeface="Noto Sans SC"/>
              <a:ea typeface="Noto Sans SC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48937" y="6178296"/>
            <a:ext cx="3264884" cy="257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000220"/>
                </a:solidFill>
                <a:latin typeface="Noto Sans SC"/>
                <a:ea typeface="Noto Sans SC"/>
              </a:rPr>
              <a:t>安全合规+自动运行+持续收益</a:t>
            </a:r>
            <a:endParaRPr sz="1800" b="0" i="0">
              <a:solidFill>
                <a:srgbClr val="000220"/>
              </a:solidFill>
              <a:latin typeface="Noto Sans SC"/>
              <a:ea typeface="Noto Sans S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366" y="1025271"/>
            <a:ext cx="8640261" cy="537457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9142" y="1057356"/>
            <a:ext cx="2589847" cy="536060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1880" y="1488509"/>
            <a:ext cx="1502568" cy="2211057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4516" y="5248863"/>
            <a:ext cx="1954625" cy="76568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75913" y="3933852"/>
            <a:ext cx="1316259" cy="1068268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6222" y="3596640"/>
            <a:ext cx="911840" cy="9165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0819" y="420243"/>
            <a:ext cx="5144928" cy="353568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00123"/>
                </a:solidFill>
                <a:latin typeface="Noto Sans SC"/>
                <a:ea typeface="Noto Sans SC"/>
              </a:rPr>
              <a:t>收益模式:双引擎驱动,全天候美金入账</a:t>
            </a:r>
            <a:endParaRPr sz="2400" b="1" i="0">
              <a:solidFill>
                <a:srgbClr val="000123"/>
              </a:solidFill>
              <a:latin typeface="Noto Sans SC"/>
              <a:ea typeface="Noto Sans SC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4669" y="1370837"/>
            <a:ext cx="628650" cy="289274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01000"/>
              </a:lnSpc>
              <a:spcBef>
                <a:spcPts val="0"/>
              </a:spcBef>
              <a:spcAft>
                <a:spcPts val="0"/>
              </a:spcAft>
            </a:pPr>
            <a:r>
              <a:rPr sz="2250" b="1" i="0">
                <a:solidFill>
                  <a:srgbClr val="000122"/>
                </a:solidFill>
                <a:latin typeface="Noto Sans SC"/>
                <a:ea typeface="Noto Sans SC"/>
              </a:rPr>
              <a:t>CPC</a:t>
            </a:r>
            <a:endParaRPr sz="2250" b="1" i="0">
              <a:solidFill>
                <a:srgbClr val="000122"/>
              </a:solidFill>
              <a:latin typeface="Noto Sans SC"/>
              <a:ea typeface="Noto Sans SC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5512" y="1370837"/>
            <a:ext cx="687228" cy="289274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01000"/>
              </a:lnSpc>
              <a:spcBef>
                <a:spcPts val="0"/>
              </a:spcBef>
              <a:spcAft>
                <a:spcPts val="0"/>
              </a:spcAft>
            </a:pPr>
            <a:r>
              <a:rPr sz="2250" b="1" i="0">
                <a:solidFill>
                  <a:srgbClr val="000000"/>
                </a:solidFill>
                <a:latin typeface="Noto Sans SC"/>
                <a:ea typeface="Noto Sans SC"/>
              </a:rPr>
              <a:t>CPM</a:t>
            </a:r>
            <a:endParaRPr sz="2250" b="1" i="0">
              <a:solidFill>
                <a:srgbClr val="000000"/>
              </a:solidFill>
              <a:latin typeface="Noto Sans SC"/>
              <a:ea typeface="Noto Sans S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4669" y="1738217"/>
            <a:ext cx="1185481" cy="289274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27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000223"/>
                </a:solidFill>
                <a:latin typeface="Noto Sans SC"/>
                <a:ea typeface="Noto Sans SC"/>
              </a:rPr>
              <a:t>按点击计费</a:t>
            </a:r>
            <a:endParaRPr sz="1800" b="0" i="0">
              <a:solidFill>
                <a:srgbClr val="000223"/>
              </a:solidFill>
              <a:latin typeface="Noto Sans SC"/>
              <a:ea typeface="Noto Sans SC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15512" y="1738217"/>
            <a:ext cx="1683734" cy="289274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27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000000"/>
                </a:solidFill>
                <a:latin typeface="Noto Sans SC"/>
                <a:ea typeface="Noto Sans SC"/>
              </a:rPr>
              <a:t>按干次展示计费</a:t>
            </a:r>
            <a:endParaRPr sz="1800" b="0" i="0">
              <a:solidFill>
                <a:srgbClr val="000000"/>
              </a:solidFill>
              <a:latin typeface="Noto Sans SC"/>
              <a:ea typeface="Noto Sans SC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70427" y="1738217"/>
            <a:ext cx="2006155" cy="289274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27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0000"/>
                </a:solidFill>
                <a:latin typeface="Noto Sans SC"/>
                <a:ea typeface="Noto Sans SC"/>
              </a:rPr>
              <a:t>24小时全自动运行</a:t>
            </a:r>
            <a:endParaRPr sz="1800" b="1" i="0">
              <a:solidFill>
                <a:srgbClr val="000000"/>
              </a:solidFill>
              <a:latin typeface="Noto Sans SC"/>
              <a:ea typeface="Noto Sans SC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71094" y="2411825"/>
            <a:ext cx="2180462" cy="900874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marL="28575" algn="just"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000000"/>
                </a:solidFill>
                <a:latin typeface="Noto Sans SC"/>
                <a:ea typeface="Noto Sans SC"/>
              </a:rPr>
              <a:t>辅助插件软件全自动运</a:t>
            </a:r>
            <a:endParaRPr sz="1500" b="0" i="0">
              <a:solidFill>
                <a:srgbClr val="000000"/>
              </a:solidFill>
              <a:latin typeface="Noto Sans SC"/>
              <a:ea typeface="Noto Sans SC"/>
            </a:endParaRPr>
          </a:p>
          <a:p>
            <a:pPr marL="29210"/>
            <a:r>
              <a:rPr lang="zh-CN" sz="1500">
                <a:latin typeface="Noto Sans SC"/>
                <a:ea typeface="Noto Sans SC"/>
              </a:rPr>
              <a:t>行挂机</a:t>
            </a:r>
            <a:endParaRPr lang="zh-CN" sz="1500">
              <a:latin typeface="Noto Sans SC"/>
              <a:ea typeface="Noto Sans SC"/>
            </a:endParaRPr>
          </a:p>
          <a:p>
            <a:pPr>
              <a:spcBef>
                <a:spcPts val="1110"/>
              </a:spcBef>
            </a:pPr>
            <a:r>
              <a:rPr lang="zh-CN" sz="1500">
                <a:latin typeface="Noto Sans SC"/>
                <a:ea typeface="Noto Sans SC"/>
              </a:rPr>
              <a:t>无需人工值守,解放双手</a:t>
            </a:r>
            <a:endParaRPr lang="zh-CN" sz="1500">
              <a:latin typeface="Noto Sans SC"/>
              <a:ea typeface="Noto Sans SC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6193" y="2413349"/>
            <a:ext cx="1563528" cy="2250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000528"/>
                </a:solidFill>
                <a:latin typeface="Noto Sans SC"/>
                <a:ea typeface="Noto Sans SC"/>
              </a:rPr>
              <a:t>有效点击即时结算</a:t>
            </a:r>
            <a:endParaRPr sz="1500" b="0" i="0">
              <a:solidFill>
                <a:srgbClr val="000528"/>
              </a:solidFill>
              <a:latin typeface="Noto Sans SC"/>
              <a:ea typeface="Noto Sans SC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16940" y="2413349"/>
            <a:ext cx="1387697" cy="2250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24000"/>
              </a:lnSpc>
              <a:spcBef>
                <a:spcPts val="0"/>
              </a:spcBef>
              <a:spcAft>
                <a:spcPts val="0"/>
              </a:spcAft>
            </a:pPr>
            <a:r>
              <a:rPr sz="1425" b="0" i="0">
                <a:solidFill>
                  <a:srgbClr val="000000"/>
                </a:solidFill>
                <a:latin typeface="Noto Sans SC"/>
                <a:ea typeface="Noto Sans SC"/>
              </a:rPr>
              <a:t>按干次展示计费</a:t>
            </a:r>
            <a:endParaRPr sz="1425" b="0" i="0">
              <a:solidFill>
                <a:srgbClr val="000000"/>
              </a:solidFill>
              <a:latin typeface="Noto Sans SC"/>
              <a:ea typeface="Noto Sans SC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4669" y="3054762"/>
            <a:ext cx="2400300" cy="1543812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sz="1475" b="0" i="0">
                <a:solidFill>
                  <a:srgbClr val="010628"/>
                </a:solidFill>
                <a:latin typeface="Noto Sans SC"/>
                <a:ea typeface="Noto Sans SC"/>
              </a:rPr>
              <a:t>单条IP收益0.2美分到0.5美</a:t>
            </a:r>
            <a:endParaRPr sz="1475" b="0" i="0">
              <a:solidFill>
                <a:srgbClr val="010628"/>
              </a:solidFill>
              <a:latin typeface="Noto Sans SC"/>
              <a:ea typeface="Noto Sans SC"/>
            </a:endParaRPr>
          </a:p>
          <a:p>
            <a:pPr marL="635"/>
            <a:r>
              <a:rPr lang="zh-CN" sz="1475">
                <a:latin typeface="Noto Sans SC"/>
                <a:ea typeface="Noto Sans SC"/>
              </a:rPr>
              <a:t>分不等</a:t>
            </a:r>
            <a:endParaRPr lang="zh-CN" sz="1475">
              <a:latin typeface="Noto Sans SC"/>
              <a:ea typeface="Noto Sans SC"/>
            </a:endParaRPr>
          </a:p>
          <a:p>
            <a:pPr>
              <a:spcBef>
                <a:spcPts val="1105"/>
              </a:spcBef>
            </a:pPr>
            <a:r>
              <a:rPr lang="zh-CN" sz="1475">
                <a:latin typeface="Noto Sans SC"/>
                <a:ea typeface="Noto Sans SC"/>
              </a:rPr>
              <a:t>单条IP收益0.2美分到0.5美</a:t>
            </a:r>
            <a:endParaRPr lang="zh-CN" sz="1475">
              <a:latin typeface="Noto Sans SC"/>
              <a:ea typeface="Noto Sans SC"/>
            </a:endParaRPr>
          </a:p>
          <a:p>
            <a:pPr marL="1270"/>
            <a:r>
              <a:rPr lang="zh-CN" sz="1475">
                <a:latin typeface="Noto Sans SC"/>
                <a:ea typeface="Noto Sans SC"/>
              </a:rPr>
              <a:t>分不等</a:t>
            </a:r>
            <a:endParaRPr lang="zh-CN" sz="1475">
              <a:latin typeface="Noto Sans SC"/>
              <a:ea typeface="Noto Sans SC"/>
            </a:endParaRPr>
          </a:p>
          <a:p>
            <a:pPr marL="635">
              <a:spcBef>
                <a:spcPts val="1115"/>
              </a:spcBef>
            </a:pPr>
            <a:r>
              <a:rPr lang="zh-CN" sz="1475">
                <a:latin typeface="Noto Sans SC"/>
                <a:ea typeface="Noto Sans SC"/>
              </a:rPr>
              <a:t>点击即产生收益,转化率高</a:t>
            </a:r>
            <a:endParaRPr lang="zh-CN" sz="1475">
              <a:latin typeface="Noto Sans SC"/>
              <a:ea typeface="Noto Sans SC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45515" y="3055524"/>
            <a:ext cx="1740884" cy="257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29000"/>
              </a:lnSpc>
              <a:spcBef>
                <a:spcPts val="0"/>
              </a:spcBef>
              <a:spcAft>
                <a:spcPts val="0"/>
              </a:spcAft>
            </a:pPr>
            <a:r>
              <a:rPr sz="1575" b="0" i="0">
                <a:solidFill>
                  <a:srgbClr val="000000"/>
                </a:solidFill>
                <a:latin typeface="Noto Sans SC"/>
                <a:ea typeface="Noto Sans SC"/>
              </a:rPr>
              <a:t>曝光即赚,无需点击</a:t>
            </a:r>
            <a:endParaRPr sz="1575" b="0" i="0">
              <a:solidFill>
                <a:srgbClr val="000000"/>
              </a:solidFill>
              <a:latin typeface="Noto Sans SC"/>
              <a:ea typeface="Noto Sans SC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45515" y="3698462"/>
            <a:ext cx="2151221" cy="257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42000"/>
              </a:lnSpc>
              <a:spcBef>
                <a:spcPts val="0"/>
              </a:spcBef>
              <a:spcAft>
                <a:spcPts val="0"/>
              </a:spcAft>
            </a:pPr>
            <a:r>
              <a:rPr sz="1425" b="0" i="0">
                <a:solidFill>
                  <a:srgbClr val="000000"/>
                </a:solidFill>
                <a:latin typeface="Noto Sans SC"/>
                <a:ea typeface="Noto Sans SC"/>
              </a:rPr>
              <a:t>每千次广告展示产生佣金</a:t>
            </a:r>
            <a:endParaRPr sz="1425" b="0" i="0">
              <a:solidFill>
                <a:srgbClr val="000000"/>
              </a:solidFill>
              <a:latin typeface="Noto Sans SC"/>
              <a:ea typeface="Noto Sans SC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71094" y="3698462"/>
            <a:ext cx="1594294" cy="257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000000"/>
                </a:solidFill>
                <a:latin typeface="Noto Sans SC"/>
                <a:ea typeface="Noto Sans SC"/>
              </a:rPr>
              <a:t>实时产生美金收益</a:t>
            </a:r>
            <a:endParaRPr sz="1500" b="0" i="0">
              <a:solidFill>
                <a:srgbClr val="000000"/>
              </a:solidFill>
              <a:latin typeface="Noto Sans SC"/>
              <a:ea typeface="Noto Sans SC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193940" y="4158424"/>
            <a:ext cx="713613" cy="2250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Roboto"/>
                <a:ea typeface="Roboto"/>
              </a:rPr>
              <a:t>$456.78</a:t>
            </a:r>
            <a:endParaRPr sz="1350" b="1" i="0">
              <a:solidFill>
                <a:srgbClr val="FFFFFF"/>
              </a:solidFill>
              <a:latin typeface="Roboto"/>
              <a:ea typeface="Roboto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16178" y="4341399"/>
            <a:ext cx="1594294" cy="257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000000"/>
                </a:solidFill>
                <a:latin typeface="Noto Sans SC"/>
                <a:ea typeface="Noto Sans SC"/>
              </a:rPr>
              <a:t>流量越大收益越高</a:t>
            </a:r>
            <a:endParaRPr sz="1500" b="0" i="0">
              <a:solidFill>
                <a:srgbClr val="000000"/>
              </a:solidFill>
              <a:latin typeface="Noto Sans SC"/>
              <a:ea typeface="Noto Sans SC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71094" y="4341399"/>
            <a:ext cx="1594294" cy="257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000000"/>
                </a:solidFill>
                <a:latin typeface="Noto Sans SC"/>
                <a:ea typeface="Noto Sans SC"/>
              </a:rPr>
              <a:t>实时产生美金收益</a:t>
            </a:r>
            <a:endParaRPr sz="1500" b="0" i="0">
              <a:solidFill>
                <a:srgbClr val="000000"/>
              </a:solidFill>
              <a:latin typeface="Noto Sans SC"/>
              <a:ea typeface="Noto Sans SC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85431" y="4984337"/>
            <a:ext cx="1770221" cy="257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42000"/>
              </a:lnSpc>
              <a:spcBef>
                <a:spcPts val="0"/>
              </a:spcBef>
              <a:spcAft>
                <a:spcPts val="0"/>
              </a:spcAft>
            </a:pPr>
            <a:r>
              <a:rPr sz="1425" b="0" i="0">
                <a:solidFill>
                  <a:srgbClr val="010628"/>
                </a:solidFill>
                <a:latin typeface="Noto Sans SC"/>
                <a:ea typeface="Noto Sans SC"/>
              </a:rPr>
              <a:t>适合高单价品牌广告</a:t>
            </a:r>
            <a:endParaRPr sz="1425" b="0" i="0">
              <a:solidFill>
                <a:srgbClr val="010628"/>
              </a:solidFill>
              <a:latin typeface="Noto Sans SC"/>
              <a:ea typeface="Noto Sans SC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716178" y="4984337"/>
            <a:ext cx="1389221" cy="257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42000"/>
              </a:lnSpc>
              <a:spcBef>
                <a:spcPts val="0"/>
              </a:spcBef>
              <a:spcAft>
                <a:spcPts val="0"/>
              </a:spcAft>
            </a:pPr>
            <a:r>
              <a:rPr sz="1425" b="0" i="0">
                <a:solidFill>
                  <a:srgbClr val="000000"/>
                </a:solidFill>
                <a:latin typeface="Noto Sans SC"/>
                <a:ea typeface="Noto Sans SC"/>
              </a:rPr>
              <a:t>适合内容型站点</a:t>
            </a:r>
            <a:endParaRPr sz="1425" b="0" i="0">
              <a:solidFill>
                <a:srgbClr val="000000"/>
              </a:solidFill>
              <a:latin typeface="Noto Sans SC"/>
              <a:ea typeface="Noto Sans SC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71094" y="4984337"/>
            <a:ext cx="2151221" cy="25717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42000"/>
              </a:lnSpc>
              <a:spcBef>
                <a:spcPts val="0"/>
              </a:spcBef>
              <a:spcAft>
                <a:spcPts val="0"/>
              </a:spcAft>
            </a:pPr>
            <a:r>
              <a:rPr sz="1425" b="0" i="0">
                <a:solidFill>
                  <a:srgbClr val="000000"/>
                </a:solidFill>
                <a:latin typeface="Noto Sans SC"/>
                <a:ea typeface="Noto Sans SC"/>
              </a:rPr>
              <a:t>支持单机/多机/矩阵放大</a:t>
            </a:r>
            <a:endParaRPr sz="1425" b="0" i="0">
              <a:solidFill>
                <a:srgbClr val="000000"/>
              </a:solidFill>
              <a:latin typeface="Noto Sans SC"/>
              <a:ea typeface="Noto Sans SC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0152" y="5930360"/>
            <a:ext cx="7608284" cy="385762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just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2625" b="1" i="0">
                <a:solidFill>
                  <a:srgbClr val="000122"/>
                </a:solidFill>
                <a:latin typeface="Noto Sans SC"/>
                <a:ea typeface="Noto Sans SC"/>
              </a:rPr>
              <a:t>CPC+CPM双引擎+全自动挂机=持续被动美金收益</a:t>
            </a:r>
            <a:endParaRPr sz="2625" b="1" i="0">
              <a:solidFill>
                <a:srgbClr val="000122"/>
              </a:solidFill>
              <a:latin typeface="Noto Sans SC"/>
              <a:ea typeface="Noto Sans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458" y="116"/>
            <a:ext cx="3191541" cy="253894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" y="0"/>
            <a:ext cx="3171230" cy="2542698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6089" y="4276725"/>
            <a:ext cx="3071812" cy="25812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" y="4340161"/>
            <a:ext cx="2579713" cy="2517838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5491" y="5566740"/>
            <a:ext cx="1328547" cy="12904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2225" y="2676620"/>
            <a:ext cx="6979634" cy="739330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5400" b="1" i="0">
                <a:solidFill>
                  <a:srgbClr val="011239"/>
                </a:solidFill>
                <a:latin typeface="Noto Sans SC"/>
                <a:ea typeface="Noto Sans SC"/>
              </a:rPr>
              <a:t>海外广告联盟掘金项目</a:t>
            </a:r>
            <a:endParaRPr sz="5400" b="1" i="0">
              <a:solidFill>
                <a:srgbClr val="011239"/>
              </a:solidFill>
              <a:latin typeface="Noto Sans SC"/>
              <a:ea typeface="Noto Sans SC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29812" y="3602736"/>
            <a:ext cx="4532471" cy="417957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2850" b="0" i="0">
                <a:solidFill>
                  <a:srgbClr val="333946"/>
                </a:solidFill>
                <a:latin typeface="Noto Sans SC"/>
                <a:ea typeface="Noto Sans SC"/>
              </a:rPr>
              <a:t>立即开启美金被动收益之旅</a:t>
            </a:r>
            <a:endParaRPr sz="2850" b="0" i="0">
              <a:solidFill>
                <a:srgbClr val="333946"/>
              </a:solidFill>
              <a:latin typeface="Noto Sans SC"/>
              <a:ea typeface="Noto Sans S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1065</Words>
  <Application>WPS 演示</Application>
  <PresentationFormat>On-screen Show (16:9)</PresentationFormat>
  <Paragraphs>202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20" baseType="lpstr">
      <vt:lpstr>Arial</vt:lpstr>
      <vt:lpstr>宋体</vt:lpstr>
      <vt:lpstr>Wingdings</vt:lpstr>
      <vt:lpstr>Arial</vt:lpstr>
      <vt:lpstr>Noto Sans SC</vt:lpstr>
      <vt:lpstr>Segoe Print</vt:lpstr>
      <vt:lpstr>Roboto</vt:lpstr>
      <vt:lpstr>微软雅黑</vt:lpstr>
      <vt:lpstr>Arial Unicode MS</vt:lpstr>
      <vt:lpstr>Calibri</vt:lpstr>
      <vt:lpstr>Times New Roman</vt:lpstr>
      <vt:lpstr>KSOFBE50A8BF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战火</cp:lastModifiedBy>
  <cp:revision>2</cp:revision>
  <dcterms:created xsi:type="dcterms:W3CDTF">2013-01-27T09:14:00Z</dcterms:created>
  <dcterms:modified xsi:type="dcterms:W3CDTF">2026-07-09T19:41:48Z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AD344F4110F54749BCFE5B6C3CD81C66_12</vt:lpwstr>
  </property>
  <property fmtid="{D5CDD505-2E9C-101B-9397-08002B2CF9AE}" pid="3" name="KSOProductBuildVer">
    <vt:lpwstr>2052-12.1.0.26895</vt:lpwstr>
  </property>
</Properties>
</file>